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9"/>
  </p:notesMasterIdLst>
  <p:sldIdLst>
    <p:sldId id="463" r:id="rId2"/>
    <p:sldId id="1902" r:id="rId3"/>
    <p:sldId id="1637" r:id="rId4"/>
    <p:sldId id="1633" r:id="rId5"/>
    <p:sldId id="1619" r:id="rId6"/>
    <p:sldId id="1906" r:id="rId7"/>
    <p:sldId id="1629" r:id="rId8"/>
    <p:sldId id="1908" r:id="rId9"/>
    <p:sldId id="1909" r:id="rId10"/>
    <p:sldId id="1907" r:id="rId11"/>
    <p:sldId id="1905" r:id="rId12"/>
    <p:sldId id="1630" r:id="rId13"/>
    <p:sldId id="1903" r:id="rId14"/>
    <p:sldId id="1631" r:id="rId15"/>
    <p:sldId id="1910" r:id="rId16"/>
    <p:sldId id="1904" r:id="rId17"/>
    <p:sldId id="1636" r:id="rId18"/>
  </p:sldIdLst>
  <p:sldSz cx="9144000" cy="5143500" type="screen16x9"/>
  <p:notesSz cx="6858000" cy="9144000"/>
  <p:embeddedFontLst>
    <p:embeddedFont>
      <p:font typeface="Gilroy" pitchFamily="2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/EmeuxlvS+EOTOg/sL98Oonmm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37" d="100"/>
          <a:sy n="137" d="100"/>
        </p:scale>
        <p:origin x="1368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667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43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E270-0613-6C59-54B9-0FC37DFDF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D126C94-3C68-EF54-C8D8-F952BEED3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F44FD21-C9AF-2058-D49F-2E40568B8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0F6B41-0025-F48B-4328-12118440B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466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669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974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257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F6BCC-33CF-E6D8-FE7A-07595290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6FB9444-992B-8D57-7BB2-9666EB008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B3519BE-7DF7-29F9-62F7-3BD6A853C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DBB237-B113-8631-F299-F6CDFF5E3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236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96CBC-FC9C-DF6F-BC51-99A87D215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B6835D6-DB92-8D37-E770-5DDBA91DE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5F8DD54-A89A-B1CC-4FC8-BCD409225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7FAD2F-A7E0-1C7C-104F-38B03F255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693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59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8FD5C-1FE2-2846-B7D3-47D2248C0CB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73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469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610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87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280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619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D5547-4488-214C-D28E-27841C92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124F032-3D67-A735-9DA0-F8D9FCEF0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ADCAF85-7DE2-258F-C11B-4AFC99C6C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B8B525-A571-E65D-3ADC-22524B0F8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29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8FD5C-1FE2-2846-B7D3-47D2248C0CB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540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DC077-B609-7440-9B03-466043F33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0E19E5-2EBC-9046-A6CE-34DC29543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FBACA1-CCF8-AC4C-95B0-74B6A47DE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5D12-E760-8F45-AA38-7A86B6F6982A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756A4-6EE7-EA42-AD36-90869225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263F24-4964-914C-9E72-618CCE55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73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8CFBE3-556F-A642-BA1F-B7F5D49B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EAD172-2F32-C143-9916-9892AE69A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68FDC3-F545-5F49-B2CA-73735083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59D2-87B2-6548-8754-94855E8215E9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F1E08C-308F-2F49-A3A9-DB588B64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762EF-5A03-E143-93F5-4A2701A7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11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0A0839-ADEB-E648-ABE3-C3FE8B5A6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4ACD29-127A-354A-9F04-94AB4BE08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91F82F-494A-0A46-839C-DBBBD571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C1ED0-AEED-2548-9872-5EFE04786132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51B865-27D8-264E-8E5C-38DB084C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E01CE-18A1-F24D-AB75-13AD61D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485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Заголовок и объект">
  <p:cSld name="6_Заголовок и объект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0"/>
          <p:cNvSpPr txBox="1">
            <a:spLocks noGrp="1"/>
          </p:cNvSpPr>
          <p:nvPr>
            <p:ph type="body" idx="1"/>
          </p:nvPr>
        </p:nvSpPr>
        <p:spPr>
          <a:xfrm>
            <a:off x="354106" y="1224348"/>
            <a:ext cx="8323730" cy="344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892" lvl="0" indent="-171446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marL="685783" lvl="1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675" lvl="2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566" lvl="3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457" lvl="4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348" lvl="5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240" lvl="6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132" lvl="7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023" lvl="8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0"/>
          <p:cNvSpPr txBox="1">
            <a:spLocks noGrp="1"/>
          </p:cNvSpPr>
          <p:nvPr>
            <p:ph type="title"/>
          </p:nvPr>
        </p:nvSpPr>
        <p:spPr>
          <a:xfrm>
            <a:off x="339910" y="345586"/>
            <a:ext cx="6350000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64444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7" name="Google Shape;57;p50"/>
          <p:cNvSpPr>
            <a:spLocks noGrp="1"/>
          </p:cNvSpPr>
          <p:nvPr>
            <p:ph type="clipArt" idx="2"/>
          </p:nvPr>
        </p:nvSpPr>
        <p:spPr>
          <a:xfrm>
            <a:off x="7812089" y="4948015"/>
            <a:ext cx="1152525" cy="1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36687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7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7634567" y="4827774"/>
            <a:ext cx="1085921" cy="273844"/>
          </a:xfrm>
        </p:spPr>
        <p:txBody>
          <a:bodyPr/>
          <a:lstStyle>
            <a:lvl1pPr>
              <a:defRPr b="1">
                <a:latin typeface="Graphik LC" charset="0"/>
                <a:ea typeface="Graphik LC" charset="0"/>
                <a:cs typeface="Graphik LC" charset="0"/>
              </a:defRPr>
            </a:lvl1pPr>
          </a:lstStyle>
          <a:p>
            <a:fld id="{65B40CE1-94C1-9A42-8056-26CF36B08F7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14" hasCustomPrompt="1"/>
          </p:nvPr>
        </p:nvSpPr>
        <p:spPr>
          <a:xfrm>
            <a:off x="418429" y="1095265"/>
            <a:ext cx="3470903" cy="772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Druk Text Cyr" pitchFamily="50" charset="-52"/>
                <a:ea typeface="Druk Text Cyr" pitchFamily="50" charset="-52"/>
                <a:cs typeface="Druk Text Cyr" pitchFamily="50" charset="-52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ВАЖНАЯ ИНФОРМАЦИЯ</a:t>
            </a:r>
            <a:r>
              <a:rPr lang="en-US" dirty="0"/>
              <a:t> </a:t>
            </a:r>
            <a:r>
              <a:rPr lang="ru-RU" dirty="0"/>
              <a:t>ВСЕГДА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ЗАГЛАВНЫМИ БУКВАМИ</a:t>
            </a:r>
          </a:p>
        </p:txBody>
      </p:sp>
      <p:sp>
        <p:nvSpPr>
          <p:cNvPr id="12" name="Объект 10"/>
          <p:cNvSpPr>
            <a:spLocks noGrp="1"/>
          </p:cNvSpPr>
          <p:nvPr>
            <p:ph sz="quarter" idx="15" hasCustomPrompt="1"/>
          </p:nvPr>
        </p:nvSpPr>
        <p:spPr>
          <a:xfrm>
            <a:off x="5247323" y="1095265"/>
            <a:ext cx="3390221" cy="772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Druk Text Cyr" pitchFamily="50" charset="-52"/>
                <a:ea typeface="Druk Text Cyr" pitchFamily="50" charset="-52"/>
                <a:cs typeface="Druk Text Cyr" pitchFamily="50" charset="-52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ВАЖНАЯ ИНФОРМАЦИЯ ВСЕГДА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ЗАГЛАВНЫМИ БУКВАМИ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18429" y="2006294"/>
            <a:ext cx="3470903" cy="1179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latin typeface="Graphik LC" charset="0"/>
                <a:ea typeface="Graphik LC" charset="0"/>
                <a:cs typeface="Graphik LC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Текст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5254669" y="2006294"/>
            <a:ext cx="3395222" cy="11799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aseline="0">
                <a:latin typeface="Graphik LC" charset="0"/>
                <a:ea typeface="Graphik LC" charset="0"/>
                <a:cs typeface="Graphik LC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Текст слайда</a:t>
            </a:r>
          </a:p>
        </p:txBody>
      </p:sp>
      <p:sp>
        <p:nvSpPr>
          <p:cNvPr id="15" name="Текст 26"/>
          <p:cNvSpPr>
            <a:spLocks noGrp="1"/>
          </p:cNvSpPr>
          <p:nvPr>
            <p:ph type="body" idx="18" hasCustomPrompt="1"/>
          </p:nvPr>
        </p:nvSpPr>
        <p:spPr>
          <a:xfrm>
            <a:off x="2387651" y="4888754"/>
            <a:ext cx="4521995" cy="17383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00" baseline="0">
                <a:solidFill>
                  <a:schemeClr val="bg1">
                    <a:lumMod val="75000"/>
                  </a:schemeClr>
                </a:solidFill>
                <a:latin typeface="Graphik LC" charset="0"/>
                <a:ea typeface="Graphik LC" charset="0"/>
                <a:cs typeface="Graphik LC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Сноска </a:t>
            </a:r>
            <a:r>
              <a:rPr lang="ru-RU"/>
              <a:t>или источник</a:t>
            </a:r>
            <a:endParaRPr lang="ru-RU" dirty="0"/>
          </a:p>
        </p:txBody>
      </p:sp>
      <p:sp>
        <p:nvSpPr>
          <p:cNvPr id="18" name="Заголовок 15"/>
          <p:cNvSpPr>
            <a:spLocks noGrp="1"/>
          </p:cNvSpPr>
          <p:nvPr>
            <p:ph type="title" hasCustomPrompt="1"/>
          </p:nvPr>
        </p:nvSpPr>
        <p:spPr>
          <a:xfrm>
            <a:off x="418428" y="282880"/>
            <a:ext cx="8150781" cy="384095"/>
          </a:xfrm>
          <a:prstGeom prst="rect">
            <a:avLst/>
          </a:prstGeom>
        </p:spPr>
        <p:txBody>
          <a:bodyPr anchor="t"/>
          <a:lstStyle>
            <a:lvl1pPr>
              <a:defRPr sz="1800" baseline="0">
                <a:solidFill>
                  <a:sysClr val="windowText" lastClr="000000"/>
                </a:solidFill>
                <a:latin typeface="Druk Text Cyr" pitchFamily="50" charset="-52"/>
                <a:ea typeface="Druk Text Cyr" pitchFamily="50" charset="-52"/>
                <a:cs typeface="Druk Text Cyr" pitchFamily="50" charset="-52"/>
              </a:defRPr>
            </a:lvl1pPr>
          </a:lstStyle>
          <a:p>
            <a:r>
              <a:rPr lang="ru-RU" dirty="0"/>
              <a:t>ЗДЕСЬ ЗАГОЛОВОК ВСЕГДА ПИШЕТСЯ ЗАГЛАВНЫМИ</a:t>
            </a:r>
          </a:p>
        </p:txBody>
      </p:sp>
      <p:sp>
        <p:nvSpPr>
          <p:cNvPr id="19" name="Текст 24"/>
          <p:cNvSpPr>
            <a:spLocks noGrp="1"/>
          </p:cNvSpPr>
          <p:nvPr>
            <p:ph type="body" sz="quarter" idx="13" hasCustomPrompt="1"/>
          </p:nvPr>
        </p:nvSpPr>
        <p:spPr>
          <a:xfrm>
            <a:off x="418429" y="666974"/>
            <a:ext cx="8150357" cy="289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1">
                <a:latin typeface="Graphik LC" charset="0"/>
                <a:ea typeface="Graphik LC" charset="0"/>
                <a:cs typeface="Graphik LC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88AA7F-19F8-43D5-9BED-6B9ADBB906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110" y="4792059"/>
            <a:ext cx="1580327" cy="20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4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 flipH="1">
            <a:off x="1559858" y="-47065"/>
            <a:ext cx="7584141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8715" y="153550"/>
            <a:ext cx="4124362" cy="807914"/>
          </a:xfrm>
        </p:spPr>
        <p:txBody>
          <a:bodyPr anchor="t">
            <a:normAutofit/>
          </a:bodyPr>
          <a:lstStyle>
            <a:lvl1pPr algn="l">
              <a:lnSpc>
                <a:spcPts val="2620"/>
              </a:lnSpc>
              <a:defRPr sz="2200" b="0" i="0">
                <a:solidFill>
                  <a:schemeClr val="accent4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2077" y="1015446"/>
            <a:ext cx="6873689" cy="342208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51" y="206197"/>
            <a:ext cx="1544259" cy="5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49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и объект" userDrawn="1">
  <p:cSld name="2_Заголовок и объект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143839" y="16814"/>
            <a:ext cx="1764971" cy="623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2992368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и объект" userDrawn="1">
  <p:cSld name="3_Заголовок и объект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8"/>
          <p:cNvSpPr txBox="1">
            <a:spLocks noGrp="1"/>
          </p:cNvSpPr>
          <p:nvPr>
            <p:ph type="sldNum" idx="12"/>
          </p:nvPr>
        </p:nvSpPr>
        <p:spPr>
          <a:xfrm flipH="1">
            <a:off x="-287676" y="0"/>
            <a:ext cx="287676" cy="3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3" name="Google Shape;33;p68"/>
          <p:cNvSpPr>
            <a:spLocks noGrp="1"/>
          </p:cNvSpPr>
          <p:nvPr>
            <p:ph type="clipArt" idx="2"/>
          </p:nvPr>
        </p:nvSpPr>
        <p:spPr>
          <a:xfrm>
            <a:off x="7812089" y="4948015"/>
            <a:ext cx="1152525" cy="1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43839" y="16814"/>
            <a:ext cx="1764971" cy="623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311227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8"/>
          <p:cNvSpPr/>
          <p:nvPr/>
        </p:nvSpPr>
        <p:spPr>
          <a:xfrm>
            <a:off x="6739128" y="182880"/>
            <a:ext cx="2240280" cy="9052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8"/>
          <p:cNvSpPr/>
          <p:nvPr/>
        </p:nvSpPr>
        <p:spPr>
          <a:xfrm>
            <a:off x="0" y="0"/>
            <a:ext cx="7287768" cy="32552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8"/>
          <p:cNvSpPr txBox="1">
            <a:spLocks noGrp="1"/>
          </p:cNvSpPr>
          <p:nvPr>
            <p:ph type="ctrTitle"/>
          </p:nvPr>
        </p:nvSpPr>
        <p:spPr>
          <a:xfrm>
            <a:off x="344074" y="1857887"/>
            <a:ext cx="6166455" cy="138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2142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Verdana"/>
              <a:buNone/>
              <a:defRPr sz="2800" b="0" i="0">
                <a:solidFill>
                  <a:schemeClr val="accent4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840" y="387099"/>
            <a:ext cx="2317913" cy="83884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8"/>
          <p:cNvSpPr txBox="1">
            <a:spLocks noGrp="1"/>
          </p:cNvSpPr>
          <p:nvPr>
            <p:ph type="subTitle" idx="1"/>
          </p:nvPr>
        </p:nvSpPr>
        <p:spPr>
          <a:xfrm>
            <a:off x="356617" y="3451860"/>
            <a:ext cx="3465576" cy="141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528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и объект">
  <p:cSld name="3_Заголовок и объект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8"/>
          <p:cNvSpPr txBox="1">
            <a:spLocks noGrp="1"/>
          </p:cNvSpPr>
          <p:nvPr>
            <p:ph type="body" idx="1"/>
          </p:nvPr>
        </p:nvSpPr>
        <p:spPr>
          <a:xfrm>
            <a:off x="354106" y="1224347"/>
            <a:ext cx="8323730" cy="344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111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marL="914378" lvl="1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2" lvl="5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68"/>
          <p:cNvSpPr txBox="1">
            <a:spLocks noGrp="1"/>
          </p:cNvSpPr>
          <p:nvPr>
            <p:ph type="title"/>
          </p:nvPr>
        </p:nvSpPr>
        <p:spPr>
          <a:xfrm>
            <a:off x="339910" y="345586"/>
            <a:ext cx="6350000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6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5" name="Google Shape;25;p68"/>
          <p:cNvSpPr>
            <a:spLocks noGrp="1"/>
          </p:cNvSpPr>
          <p:nvPr>
            <p:ph type="clipArt" idx="2"/>
          </p:nvPr>
        </p:nvSpPr>
        <p:spPr>
          <a:xfrm>
            <a:off x="7812089" y="4948015"/>
            <a:ext cx="1152525" cy="108012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72358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EECBC-015D-3646-931A-EEBA8D3B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59EE2-D70E-774A-B94F-F7B313786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F36111-37B2-664C-912F-966C4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5403-3003-9047-A452-DE9A4E3BE769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FB12B2-60F2-9B4A-B1BB-9A8BCCA1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832577-2FFC-A44F-9D5E-CD0ACBB2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37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DA094-7413-EF41-934C-F3E0CA2B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7DB1AA-BC79-D043-B5F5-D237C02C2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8FCE18-9617-6643-BBCE-EEDAA7FE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1CB4-9C25-2C44-A0F9-980A94BDD1D5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53988B-A5CB-FF40-AE28-41C3079A7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336667-B69B-BC4F-BDC8-20A091CB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68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05879-3586-A74A-9DD0-8FF463AD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AFEC41-BAFB-3540-8247-D689945DE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F9BBFE-463B-8E46-BBB0-81B61DEB0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B01B0C-C204-5643-A815-E555DF57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59F4-46A3-8141-B02E-54682D5A8D41}" type="datetime1">
              <a:rPr lang="ru-RU" smtClean="0"/>
              <a:t>29.01.2026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1C7863-17F4-7640-9381-52309A18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0CD653-2E6E-1647-BC92-93A96172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27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9FAC5-B91D-2749-8C92-8851B07A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66F596-5033-6840-AF76-7DEB95F0D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D56A9A-EF59-D44A-A43F-C2390210A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1EEAA1-67B8-EF44-AFD8-DDBDFAD2C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7495491-6317-C544-86CD-180DFAB25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A6FBE44-F4A5-0E4B-B92D-A43B232F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972F-0DF5-0A41-AF4A-0F6F27C4CD60}" type="datetime1">
              <a:rPr lang="ru-RU" smtClean="0"/>
              <a:t>29.01.2026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5B02C4A-E8CD-3B47-9CF0-F09A1B0A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E5DA2B4-AB32-664A-956C-CF3CAF59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72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5836A7-77E0-FC49-8B99-9F70E1D0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345498-742C-AC44-91B9-89063A34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8A9DF-48E5-624C-BD08-2E1C0F9E3644}" type="datetime1">
              <a:rPr lang="ru-RU" smtClean="0"/>
              <a:t>29.01.2026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F627B-A9A8-B44C-BB2B-13A384BF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309DEE-278D-394A-A3C7-26F91E44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78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5B2E44-9089-FE4E-A5DC-1FCFCD3F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69FD-4C4A-1349-993D-9C2F27EC9BF9}" type="datetime1">
              <a:rPr lang="ru-RU" smtClean="0"/>
              <a:t>29.01.2026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30172F9-B666-C640-A08F-11773AD8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953127-D416-6840-8338-FBEAEE61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17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500B3-E33C-9E4F-BDA6-49D52292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16285-AB4D-5E4D-9288-B9E9462D1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9F15A9-3FCD-C54E-9B19-A49C866FA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23FF9F-3D4A-A442-94B7-3D718015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177E-874A-AA49-BB3D-1F5006D98729}" type="datetime1">
              <a:rPr lang="ru-RU" smtClean="0"/>
              <a:t>29.01.2026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AF7115-3205-3C44-8B5A-0EF85D3C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6F10CD-30A4-8049-BB2F-E2B6B3C7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76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65063-9B35-DE4A-9E26-33EE0D6B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A1D03FD-A328-D64A-B88C-4A1F1A83A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6690E1-2FEC-324D-8F71-A839BFDFE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5ECB54-317F-F244-8EE9-6EC58328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4DB8-7CF2-D842-B3F1-11D49FF529D0}" type="datetime1">
              <a:rPr lang="ru-RU" smtClean="0"/>
              <a:t>29.01.2026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52EE56-FC4E-AD40-95A5-6B06A65E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7D70FF-5F44-4E43-8806-7BC6A346A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87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134CD-DFF0-7B40-A9A4-AABE15F3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B097C3-0057-BC41-ADB6-B1EB8BEDE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3168FB-1F4F-6944-AD35-5E55D5A99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6EC49-AC90-4E49-B5F5-1467C839F565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D22152-555C-414A-AB6B-3C49A8D9D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C3FBE1-92BD-1E4E-837A-8C573F130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7FB85-7453-5847-A197-A64C615474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52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finzdorov.pr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hyperlink" Target="https://finzdorov.pro/corp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-ivanov-ferber.ru/books/ne-trachu-a-priobretayu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hyperlink" Target="https://www.mann-ivanov-ferber.ru/catalog/product/dengi-i-predubezdenii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17A7DC-AD6E-324C-5610-0BAC88B57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83" y="4425043"/>
            <a:ext cx="3677317" cy="86956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человек, в позе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565FA903-44B1-CDD4-076A-AE0D38395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822" y="1278610"/>
            <a:ext cx="2889712" cy="29349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EBAD82-0659-82D4-80CC-BEB132DA5888}"/>
              </a:ext>
            </a:extLst>
          </p:cNvPr>
          <p:cNvSpPr txBox="1"/>
          <p:nvPr/>
        </p:nvSpPr>
        <p:spPr>
          <a:xfrm>
            <a:off x="458467" y="1311302"/>
            <a:ext cx="6359776" cy="1364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ts val="4875"/>
              </a:lnSpc>
              <a:buClrTx/>
            </a:pPr>
            <a:r>
              <a:rPr lang="ru-RU" sz="5400" b="1" kern="1200" dirty="0">
                <a:solidFill>
                  <a:prstClr val="white">
                    <a:lumMod val="75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Эксперты</a:t>
            </a:r>
          </a:p>
          <a:p>
            <a:pPr defTabSz="685800">
              <a:lnSpc>
                <a:spcPts val="4875"/>
              </a:lnSpc>
              <a:buClrTx/>
            </a:pPr>
            <a:r>
              <a:rPr lang="ru-RU" sz="5400" b="1" kern="1200" dirty="0">
                <a:solidFill>
                  <a:prstClr val="white">
                    <a:lumMod val="75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ФинЗдоровья</a:t>
            </a:r>
            <a:endParaRPr lang="ru-RU" sz="5400" b="1" kern="1200" dirty="0">
              <a:solidFill>
                <a:prstClr val="white">
                  <a:lumMod val="75000"/>
                </a:prstClr>
              </a:solidFill>
              <a:latin typeface="Gilroy" pitchFamily="2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E2FDC9-91AF-6381-A610-361D98C93417}"/>
              </a:ext>
            </a:extLst>
          </p:cNvPr>
          <p:cNvSpPr txBox="1"/>
          <p:nvPr/>
        </p:nvSpPr>
        <p:spPr>
          <a:xfrm>
            <a:off x="923939" y="3402500"/>
            <a:ext cx="5578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ru-RU" sz="240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Портфолио экспертов</a:t>
            </a:r>
            <a:endParaRPr lang="ru-RU" sz="2400" b="1" kern="1200" dirty="0">
              <a:solidFill>
                <a:prstClr val="black">
                  <a:lumMod val="65000"/>
                  <a:lumOff val="35000"/>
                </a:prstClr>
              </a:solidFill>
              <a:latin typeface="Gilroy" pitchFamily="2" charset="0"/>
              <a:ea typeface="+mn-ea"/>
              <a:cs typeface="+mn-cs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3A085E9-82CF-6418-6B3F-AC52FD900B48}"/>
              </a:ext>
            </a:extLst>
          </p:cNvPr>
          <p:cNvSpPr/>
          <p:nvPr/>
        </p:nvSpPr>
        <p:spPr>
          <a:xfrm>
            <a:off x="609194" y="3479814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69D34-6E57-6E77-EDF5-69D25CB1CD31}"/>
              </a:ext>
            </a:extLst>
          </p:cNvPr>
          <p:cNvSpPr txBox="1"/>
          <p:nvPr/>
        </p:nvSpPr>
        <p:spPr>
          <a:xfrm>
            <a:off x="923939" y="3807645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ru-RU" sz="135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Национального центра финансовой грамотности</a:t>
            </a:r>
            <a:endParaRPr lang="ru-RU" sz="1350" kern="1200" dirty="0">
              <a:solidFill>
                <a:prstClr val="black"/>
              </a:solidFill>
              <a:latin typeface="Gilroy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431FA-0039-5A86-1183-FD0C0FCBC61E}"/>
              </a:ext>
            </a:extLst>
          </p:cNvPr>
          <p:cNvSpPr txBox="1"/>
          <p:nvPr/>
        </p:nvSpPr>
        <p:spPr>
          <a:xfrm>
            <a:off x="923939" y="4859825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ru-RU" sz="1050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НЦФГ © </a:t>
            </a:r>
            <a:r>
              <a:rPr lang="en-US" sz="1050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2005-</a:t>
            </a:r>
            <a:r>
              <a:rPr lang="ru-RU" sz="1050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2026, все права защищены</a:t>
            </a:r>
            <a:endParaRPr lang="ru-RU" sz="1050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13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41264" y="487588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Валерия Серова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6F49A-D5C0-1EE5-579B-339207A339E7}"/>
              </a:ext>
            </a:extLst>
          </p:cNvPr>
          <p:cNvSpPr txBox="1"/>
          <p:nvPr/>
        </p:nvSpPr>
        <p:spPr>
          <a:xfrm>
            <a:off x="1216456" y="2371682"/>
            <a:ext cx="3236274" cy="216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>
                <a:solidFill>
                  <a:srgbClr val="000000"/>
                </a:solidFill>
                <a:effectLst/>
              </a:rPr>
              <a:t>12+ лет на финансовом рынке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экономическое и педагогическое образование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1500+ участников курсов и программ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автор и ведущая программ по финансовой грамотности для детей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сооснователь школы семейных финансов Деньгин'</a:t>
            </a:r>
            <a:r>
              <a:rPr lang="en-US" sz="1200" dirty="0">
                <a:solidFill>
                  <a:srgbClr val="000000"/>
                </a:solidFill>
                <a:effectLst/>
              </a:rPr>
              <a:t>s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спикер конференций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AD87A-DAEA-3C09-4051-F577B70CF1DA}"/>
              </a:ext>
            </a:extLst>
          </p:cNvPr>
          <p:cNvSpPr txBox="1"/>
          <p:nvPr/>
        </p:nvSpPr>
        <p:spPr>
          <a:xfrm>
            <a:off x="1066800" y="1128835"/>
            <a:ext cx="3853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Руководитель детского направления Национального центра финансовой грамотности</a:t>
            </a:r>
          </a:p>
        </p:txBody>
      </p:sp>
      <p:pic>
        <p:nvPicPr>
          <p:cNvPr id="5" name="Рисунок 4" descr="Изображение выглядит как одежда, человек, обувь, Брюки&#10;&#10;Автоматически созданное описание">
            <a:extLst>
              <a:ext uri="{FF2B5EF4-FFF2-40B4-BE49-F238E27FC236}">
                <a16:creationId xmlns:a16="http://schemas.microsoft.com/office/drawing/2014/main" id="{29ABEBB3-19DF-0D53-9C18-F4A82231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59" t="12096" r="12395" b="20480"/>
          <a:stretch/>
        </p:blipFill>
        <p:spPr>
          <a:xfrm>
            <a:off x="5410986" y="1"/>
            <a:ext cx="37330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2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73450-CC08-E10A-0B3F-1EDA21DB9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5763993-6BEF-EDA8-1043-5F1E3DD0B2A7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AD0FD275-2655-2BE3-7200-815D0B8C8B9B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Лилия </a:t>
            </a:r>
            <a:r>
              <a:rPr lang="ru-RU" sz="3000" b="1" kern="1200" dirty="0" err="1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Жандармова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D6742-42DB-2902-0064-29A005F49094}"/>
              </a:ext>
            </a:extLst>
          </p:cNvPr>
          <p:cNvSpPr txBox="1"/>
          <p:nvPr/>
        </p:nvSpPr>
        <p:spPr>
          <a:xfrm>
            <a:off x="1170495" y="1990569"/>
            <a:ext cx="3216965" cy="216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>
                <a:solidFill>
                  <a:srgbClr val="000000"/>
                </a:solidFill>
                <a:effectLst/>
              </a:rPr>
              <a:t>Сертифицированный специалист по финансовому планированию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Квалифицированный специалист финансовых рынков по управлению ценными бумагами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25 лет опыта в инвестировании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100 + образовательных мероприятий по финансовой грамотности и инвестициям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Преподаватель на образовательной платформе Мосбиржи</a:t>
            </a:r>
          </a:p>
          <a:p>
            <a:r>
              <a:rPr lang="ru-RU" sz="1200" dirty="0">
                <a:solidFill>
                  <a:srgbClr val="000000"/>
                </a:solidFill>
                <a:effectLst/>
              </a:rPr>
              <a:t>Автор финансовых планеров «</a:t>
            </a:r>
            <a:r>
              <a:rPr lang="en-US" sz="1200" dirty="0">
                <a:solidFill>
                  <a:srgbClr val="000000"/>
                </a:solidFill>
                <a:effectLst/>
              </a:rPr>
              <a:t>Finance book», «Finance planner»</a:t>
            </a:r>
          </a:p>
          <a:p>
            <a:endParaRPr lang="en-US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13AFDDF-4847-CDCB-C752-A67D9BCAB69D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6CC87-79FB-E6D2-961E-FD05A13D7A37}"/>
              </a:ext>
            </a:extLst>
          </p:cNvPr>
          <p:cNvSpPr txBox="1"/>
          <p:nvPr/>
        </p:nvSpPr>
        <p:spPr>
          <a:xfrm>
            <a:off x="1066801" y="1128835"/>
            <a:ext cx="3715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685800">
              <a:buClrTx/>
            </a:pPr>
            <a:r>
              <a:rPr lang="ru-RU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</a:rPr>
              <a:t>Инвестиционный советник (реестр ЦБ)</a:t>
            </a:r>
          </a:p>
        </p:txBody>
      </p:sp>
      <p:pic>
        <p:nvPicPr>
          <p:cNvPr id="5" name="Рисунок 4" descr="Изображение выглядит как одежда, человек, пальто, верхняя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40015393-C2EB-E1A3-71CF-E4757EEFBF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18" r="4986" b="12199"/>
          <a:stretch/>
        </p:blipFill>
        <p:spPr>
          <a:xfrm>
            <a:off x="5256830" y="0"/>
            <a:ext cx="38871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7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Екатерина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6F49A-D5C0-1EE5-579B-339207A339E7}"/>
              </a:ext>
            </a:extLst>
          </p:cNvPr>
          <p:cNvSpPr txBox="1"/>
          <p:nvPr/>
        </p:nvSpPr>
        <p:spPr>
          <a:xfrm>
            <a:off x="1110851" y="2223884"/>
            <a:ext cx="3461149" cy="24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solidFill>
                  <a:schemeClr val="tx1"/>
                </a:solidFill>
              </a:rPr>
              <a:t> </a:t>
            </a:r>
          </a:p>
          <a:p>
            <a:r>
              <a:rPr lang="ru-RU" sz="1200" dirty="0">
                <a:solidFill>
                  <a:schemeClr val="tx1"/>
                </a:solidFill>
              </a:rPr>
              <a:t>Экономист, финансист и риск-менеджер</a:t>
            </a:r>
          </a:p>
          <a:p>
            <a:r>
              <a:rPr lang="ru-RU" sz="1200" dirty="0">
                <a:solidFill>
                  <a:schemeClr val="tx1"/>
                </a:solidFill>
              </a:rPr>
              <a:t>Член инвестиционного комитета эндаумент фонда Высшей Школы экономики</a:t>
            </a:r>
          </a:p>
          <a:p>
            <a:r>
              <a:rPr lang="ru-RU" sz="1200" dirty="0">
                <a:solidFill>
                  <a:schemeClr val="tx1"/>
                </a:solidFill>
              </a:rPr>
              <a:t>Заместитель генерального директора крупнейшего специализированного депозитария</a:t>
            </a:r>
          </a:p>
          <a:p>
            <a:r>
              <a:rPr lang="ru-RU" sz="1200" dirty="0">
                <a:solidFill>
                  <a:schemeClr val="tx1"/>
                </a:solidFill>
              </a:rPr>
              <a:t>Спикер и модератор профессиональных конференций, опыт публичных выступлений на аудиторию 500+. </a:t>
            </a:r>
          </a:p>
          <a:p>
            <a:endParaRPr lang="ru-RU" sz="1200" dirty="0">
              <a:solidFill>
                <a:schemeClr val="tx1"/>
              </a:solidFill>
              <a:latin typeface="Gilroy" pitchFamily="2" charset="0"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AD87A-DAEA-3C09-4051-F577B70CF1DA}"/>
              </a:ext>
            </a:extLst>
          </p:cNvPr>
          <p:cNvSpPr txBox="1"/>
          <p:nvPr/>
        </p:nvSpPr>
        <p:spPr>
          <a:xfrm>
            <a:off x="922410" y="1128835"/>
            <a:ext cx="4092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ru-RU" sz="180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20+ лет </a:t>
            </a:r>
            <a:r>
              <a:rPr lang="ru-RU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карьера</a:t>
            </a:r>
            <a:r>
              <a:rPr lang="ru-RU" sz="180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на финансовом рынке: страхование, банки, инвестиции, </a:t>
            </a:r>
            <a:r>
              <a:rPr lang="ru-RU" sz="1800" kern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финтех</a:t>
            </a:r>
            <a:r>
              <a:rPr lang="ru-RU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, управление рисками</a:t>
            </a:r>
          </a:p>
        </p:txBody>
      </p:sp>
      <p:pic>
        <p:nvPicPr>
          <p:cNvPr id="8" name="Рисунок 7" descr="Изображение выглядит как человек, стена, в помещении, позирование&#10;&#10;Автоматически созданное описание">
            <a:extLst>
              <a:ext uri="{FF2B5EF4-FFF2-40B4-BE49-F238E27FC236}">
                <a16:creationId xmlns:a16="http://schemas.microsoft.com/office/drawing/2014/main" id="{81A547D9-4BE5-2879-581D-BA96D2B5D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9"/>
          <a:stretch/>
        </p:blipFill>
        <p:spPr>
          <a:xfrm>
            <a:off x="5428281" y="0"/>
            <a:ext cx="37157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8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Екатерина Никитина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6F49A-D5C0-1EE5-579B-339207A339E7}"/>
              </a:ext>
            </a:extLst>
          </p:cNvPr>
          <p:cNvSpPr txBox="1"/>
          <p:nvPr/>
        </p:nvSpPr>
        <p:spPr>
          <a:xfrm>
            <a:off x="1216456" y="2136012"/>
            <a:ext cx="3236274" cy="216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>
                <a:solidFill>
                  <a:schemeClr val="tx1"/>
                </a:solidFill>
              </a:rPr>
              <a:t>Опыт на рынке недвижимости 20+ лет</a:t>
            </a:r>
          </a:p>
          <a:p>
            <a:r>
              <a:rPr lang="ru-RU" sz="1200" dirty="0">
                <a:solidFill>
                  <a:schemeClr val="tx1"/>
                </a:solidFill>
              </a:rPr>
              <a:t>Вице-президент Гильдии Риэлторов Москвы</a:t>
            </a:r>
          </a:p>
          <a:p>
            <a:r>
              <a:rPr lang="ru-RU" sz="1200" dirty="0">
                <a:solidFill>
                  <a:schemeClr val="tx1"/>
                </a:solidFill>
                <a:sym typeface="Verdana"/>
              </a:rPr>
              <a:t>Сертифицированный аналитик российского рынка недвижимости</a:t>
            </a:r>
          </a:p>
          <a:p>
            <a:r>
              <a:rPr lang="ru-RU" sz="1200" dirty="0">
                <a:solidFill>
                  <a:schemeClr val="tx1"/>
                </a:solidFill>
                <a:sym typeface="Verdana"/>
              </a:rPr>
              <a:t>Бизнес-наставник для руководителей агентств недвижимости</a:t>
            </a:r>
          </a:p>
          <a:p>
            <a:r>
              <a:rPr lang="ru-RU" sz="1200" dirty="0">
                <a:solidFill>
                  <a:schemeClr val="tx1"/>
                </a:solidFill>
                <a:sym typeface="Verdana"/>
              </a:rPr>
              <a:t>Член Комитета по строительству Деловой России</a:t>
            </a:r>
          </a:p>
          <a:p>
            <a:r>
              <a:rPr lang="ru-RU" sz="1200" dirty="0">
                <a:solidFill>
                  <a:schemeClr val="tx1"/>
                </a:solidFill>
                <a:sym typeface="Verdana"/>
              </a:rPr>
              <a:t>Обладатель Почетного Знака им. Кудрявцева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AD87A-DAEA-3C09-4051-F577B70CF1DA}"/>
              </a:ext>
            </a:extLst>
          </p:cNvPr>
          <p:cNvSpPr txBox="1"/>
          <p:nvPr/>
        </p:nvSpPr>
        <p:spPr>
          <a:xfrm>
            <a:off x="1066800" y="1128835"/>
            <a:ext cx="3853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Руководитель агентства недвижимости «</a:t>
            </a:r>
            <a:r>
              <a:rPr lang="en-US" sz="18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PRO </a:t>
            </a:r>
            <a:r>
              <a:rPr lang="ru-RU" sz="18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ОБМЕН»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ilroy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6058C8-6F35-8CEA-3B97-586FC797D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26" y="0"/>
            <a:ext cx="3737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Андрей Кулага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6F49A-D5C0-1EE5-579B-339207A339E7}"/>
              </a:ext>
            </a:extLst>
          </p:cNvPr>
          <p:cNvSpPr txBox="1"/>
          <p:nvPr/>
        </p:nvSpPr>
        <p:spPr>
          <a:xfrm>
            <a:off x="1316177" y="2571750"/>
            <a:ext cx="3255823" cy="216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Основатель </a:t>
            </a:r>
            <a:r>
              <a:rPr lang="en-US" dirty="0"/>
              <a:t>FinUp Academy </a:t>
            </a:r>
            <a:r>
              <a:rPr lang="ru-RU" dirty="0"/>
              <a:t>и клуба начинающих инвесторов «Инвестируем вместе»</a:t>
            </a:r>
          </a:p>
          <a:p>
            <a:r>
              <a:rPr lang="ru-RU" dirty="0"/>
              <a:t>Спикер по финансам и экономике Российского общества Знание</a:t>
            </a:r>
          </a:p>
          <a:p>
            <a:r>
              <a:rPr lang="ru-RU" dirty="0"/>
              <a:t>Эксперт Ассоциации развития финансовой грамотности</a:t>
            </a:r>
          </a:p>
          <a:p>
            <a:r>
              <a:rPr lang="ru-RU" dirty="0"/>
              <a:t>Наставник для детей и подростков по финансам и инвестициям</a:t>
            </a:r>
          </a:p>
          <a:p>
            <a:r>
              <a:rPr lang="ru-RU" dirty="0"/>
              <a:t>Эксперт курсов «</a:t>
            </a:r>
            <a:r>
              <a:rPr lang="ru-RU" dirty="0" err="1"/>
              <a:t>МИФа</a:t>
            </a:r>
            <a:r>
              <a:rPr lang="ru-RU" dirty="0"/>
              <a:t>»</a:t>
            </a:r>
          </a:p>
          <a:p>
            <a:r>
              <a:rPr lang="ru-RU" dirty="0">
                <a:sym typeface="Verdana"/>
              </a:rPr>
              <a:t>Эксперт на ТВ и в СМИ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AD87A-DAEA-3C09-4051-F577B70CF1DA}"/>
              </a:ext>
            </a:extLst>
          </p:cNvPr>
          <p:cNvSpPr txBox="1"/>
          <p:nvPr/>
        </p:nvSpPr>
        <p:spPr>
          <a:xfrm>
            <a:off x="1066800" y="1128835"/>
            <a:ext cx="3853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Экономист, эксперт по финансам и инвестициям, МГУ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ilroy" pitchFamily="2" charset="0"/>
            </a:endParaRPr>
          </a:p>
        </p:txBody>
      </p:sp>
      <p:pic>
        <p:nvPicPr>
          <p:cNvPr id="11" name="Рисунок 10" descr="Изображение выглядит как костюм, человек, одежда, стоящий&#10;&#10;Автоматически созданное описание">
            <a:extLst>
              <a:ext uri="{FF2B5EF4-FFF2-40B4-BE49-F238E27FC236}">
                <a16:creationId xmlns:a16="http://schemas.microsoft.com/office/drawing/2014/main" id="{589C7C4A-E4D5-5357-8573-EDE2C959A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8281" y="0"/>
            <a:ext cx="3715719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258E76-46DE-3E43-F29B-0940D0955DDB}"/>
              </a:ext>
            </a:extLst>
          </p:cNvPr>
          <p:cNvSpPr txBox="1"/>
          <p:nvPr/>
        </p:nvSpPr>
        <p:spPr>
          <a:xfrm>
            <a:off x="1066800" y="1828083"/>
            <a:ext cx="3853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7 лет практики в обучении и консультировании 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ilro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93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F18D-2D7D-C3DA-F505-17D6C461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9EE4E3A-2813-FA30-7C94-275723613FAF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605DED1A-6E35-3C40-D51A-2F3E031BEE71}"/>
              </a:ext>
            </a:extLst>
          </p:cNvPr>
          <p:cNvSpPr txBox="1"/>
          <p:nvPr/>
        </p:nvSpPr>
        <p:spPr>
          <a:xfrm>
            <a:off x="807503" y="434212"/>
            <a:ext cx="45720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28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Екатерина </a:t>
            </a:r>
            <a:r>
              <a:rPr lang="ru-RU" sz="2800" b="1" kern="1200" dirty="0" err="1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Жевжаренко</a:t>
            </a:r>
            <a:endParaRPr sz="28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8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2B322-CD75-5A84-D93F-BB484ABEBB5D}"/>
              </a:ext>
            </a:extLst>
          </p:cNvPr>
          <p:cNvSpPr txBox="1"/>
          <p:nvPr/>
        </p:nvSpPr>
        <p:spPr>
          <a:xfrm>
            <a:off x="983636" y="1935421"/>
            <a:ext cx="2944586" cy="249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solidFill>
                  <a:schemeClr val="tx1"/>
                </a:solidFill>
              </a:rPr>
              <a:t> </a:t>
            </a:r>
          </a:p>
          <a:p>
            <a:r>
              <a:rPr lang="ru-RU" sz="1200" dirty="0">
                <a:solidFill>
                  <a:schemeClr val="tx1"/>
                </a:solidFill>
              </a:rPr>
              <a:t>Образование: Финансовый менеджмент, инвестиционное консультирование</a:t>
            </a:r>
          </a:p>
          <a:p>
            <a:r>
              <a:rPr lang="ru-RU" sz="1200" dirty="0">
                <a:solidFill>
                  <a:schemeClr val="tx1"/>
                </a:solidFill>
              </a:rPr>
              <a:t>Карьера от финансового менеджера до финансового директора в производственных и торговых компаниях 17 лет </a:t>
            </a:r>
          </a:p>
          <a:p>
            <a:r>
              <a:rPr lang="ru-RU" sz="1200" dirty="0">
                <a:solidFill>
                  <a:schemeClr val="tx1"/>
                </a:solidFill>
              </a:rPr>
              <a:t>Спикер мероприятий и  конференций, тренер по финансовой грамотности для студентов финансовых ВУЗов.</a:t>
            </a:r>
          </a:p>
          <a:p>
            <a:endParaRPr lang="ru-RU" sz="1200" dirty="0">
              <a:solidFill>
                <a:schemeClr val="tx1"/>
              </a:solidFill>
              <a:latin typeface="Gilroy" pitchFamily="2" charset="0"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DAAE2E-B85A-874A-3FF5-FA612137BD67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6C1B5-30C6-611D-7458-205F2103FC23}"/>
              </a:ext>
            </a:extLst>
          </p:cNvPr>
          <p:cNvSpPr txBox="1"/>
          <p:nvPr/>
        </p:nvSpPr>
        <p:spPr>
          <a:xfrm>
            <a:off x="983636" y="1289090"/>
            <a:ext cx="3715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ru-RU" sz="180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Финансовый консультант, член НАСФП</a:t>
            </a:r>
            <a:endParaRPr lang="ru-RU" sz="1800" kern="1200" dirty="0">
              <a:solidFill>
                <a:prstClr val="black">
                  <a:lumMod val="65000"/>
                  <a:lumOff val="35000"/>
                </a:prstClr>
              </a:solidFill>
              <a:latin typeface="Gilroy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 descr="Изображение выглядит как человек, одежда, Человеческое лицо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30441434-3471-D237-21DD-6EC84EE276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7005" y="0"/>
            <a:ext cx="38870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85E49-4ED3-2EFD-8345-BE8CCB86F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E1366C-BB35-CDF5-42BA-2809A0FE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83" y="4425043"/>
            <a:ext cx="3677317" cy="869565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F862BCF-4220-BD9A-1252-AA4FB85DD8F0}"/>
              </a:ext>
            </a:extLst>
          </p:cNvPr>
          <p:cNvSpPr/>
          <p:nvPr/>
        </p:nvSpPr>
        <p:spPr>
          <a:xfrm>
            <a:off x="817916" y="1313082"/>
            <a:ext cx="126301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F4B58-A060-CCA8-7261-8F15F93E73F8}"/>
              </a:ext>
            </a:extLst>
          </p:cNvPr>
          <p:cNvSpPr txBox="1"/>
          <p:nvPr/>
        </p:nvSpPr>
        <p:spPr>
          <a:xfrm>
            <a:off x="1132661" y="1313082"/>
            <a:ext cx="41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ru-RU" sz="1600" b="0" i="0" dirty="0">
                <a:solidFill>
                  <a:srgbClr val="564745"/>
                </a:solidFill>
                <a:effectLst/>
                <a:latin typeface="Gilroy" pitchFamily="2" charset="0"/>
              </a:rPr>
              <a:t>Вы можете познакомиться с каждым из экспертов лично или посмотреть видео с выступлением.</a:t>
            </a:r>
            <a:endParaRPr lang="ru-RU" sz="1350" kern="1200" dirty="0">
              <a:solidFill>
                <a:prstClr val="black"/>
              </a:solidFill>
              <a:latin typeface="Gilroy" pitchFamily="2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DEAF8-3958-FFD1-0B3E-B74D7375EEDD}"/>
              </a:ext>
            </a:extLst>
          </p:cNvPr>
          <p:cNvSpPr txBox="1"/>
          <p:nvPr/>
        </p:nvSpPr>
        <p:spPr>
          <a:xfrm>
            <a:off x="1132661" y="25717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Verdana" charset="0"/>
                <a:hlinkClick r:id="rId4"/>
              </a:rPr>
              <a:t>info@finzdorov.pro</a:t>
            </a:r>
            <a:r>
              <a:rPr lang="en-US" sz="1200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 </a:t>
            </a:r>
            <a:endParaRPr lang="ru-RU" sz="1200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30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17A7DC-AD6E-324C-5610-0BAC88B57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83" y="4425043"/>
            <a:ext cx="3677317" cy="86956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человек, в позе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565FA903-44B1-CDD4-076A-AE0D38395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822" y="1278610"/>
            <a:ext cx="2889712" cy="2934992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3A085E9-82CF-6418-6B3F-AC52FD900B48}"/>
              </a:ext>
            </a:extLst>
          </p:cNvPr>
          <p:cNvSpPr/>
          <p:nvPr/>
        </p:nvSpPr>
        <p:spPr>
          <a:xfrm>
            <a:off x="609194" y="3479814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69D34-6E57-6E77-EDF5-69D25CB1CD31}"/>
              </a:ext>
            </a:extLst>
          </p:cNvPr>
          <p:cNvSpPr txBox="1"/>
          <p:nvPr/>
        </p:nvSpPr>
        <p:spPr>
          <a:xfrm>
            <a:off x="923939" y="347981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ru-RU" sz="1600" b="0" i="0" dirty="0">
                <a:solidFill>
                  <a:srgbClr val="564745"/>
                </a:solidFill>
                <a:effectLst/>
                <a:latin typeface="Gilroy" pitchFamily="2" charset="0"/>
              </a:rPr>
              <a:t>от Национального центра финансовой грамотности с 2005 года</a:t>
            </a:r>
            <a:endParaRPr lang="ru-RU" sz="1350" kern="1200" dirty="0">
              <a:solidFill>
                <a:prstClr val="black"/>
              </a:solidFill>
              <a:latin typeface="Gilroy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431FA-0039-5A86-1183-FD0C0FCBC61E}"/>
              </a:ext>
            </a:extLst>
          </p:cNvPr>
          <p:cNvSpPr txBox="1"/>
          <p:nvPr/>
        </p:nvSpPr>
        <p:spPr>
          <a:xfrm>
            <a:off x="923939" y="430782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Verdana" charset="0"/>
                <a:hlinkClick r:id="rId5"/>
              </a:rPr>
              <a:t>https://finzdorov.pro/corp</a:t>
            </a:r>
            <a:r>
              <a:rPr lang="en-US" sz="1200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 </a:t>
            </a:r>
            <a:endParaRPr lang="ru-RU" sz="1200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D696B-6ECC-4FC6-7DE9-404C7EF99F85}"/>
              </a:ext>
            </a:extLst>
          </p:cNvPr>
          <p:cNvSpPr txBox="1"/>
          <p:nvPr/>
        </p:nvSpPr>
        <p:spPr>
          <a:xfrm>
            <a:off x="923939" y="767616"/>
            <a:ext cx="5795099" cy="199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ts val="4875"/>
              </a:lnSpc>
              <a:buClrTx/>
            </a:pPr>
            <a:r>
              <a:rPr lang="ru-RU" sz="4400" b="1" kern="1200" dirty="0">
                <a:solidFill>
                  <a:prstClr val="white">
                    <a:lumMod val="75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Программы</a:t>
            </a:r>
          </a:p>
          <a:p>
            <a:pPr defTabSz="685800">
              <a:lnSpc>
                <a:spcPts val="4875"/>
              </a:lnSpc>
              <a:buClrTx/>
            </a:pPr>
            <a:r>
              <a:rPr lang="ru-RU" sz="4400" b="1" kern="1200" dirty="0">
                <a:solidFill>
                  <a:prstClr val="white">
                    <a:lumMod val="75000"/>
                  </a:prstClr>
                </a:solidFill>
                <a:latin typeface="Gilroy" pitchFamily="2" charset="0"/>
                <a:ea typeface="Verdana" charset="0"/>
                <a:cs typeface="Verdana" charset="0"/>
              </a:rPr>
              <a:t>финансового благополучия</a:t>
            </a:r>
            <a:endParaRPr lang="ru-RU" sz="4400" b="1" kern="1200" dirty="0">
              <a:solidFill>
                <a:prstClr val="white">
                  <a:lumMod val="75000"/>
                </a:prstClr>
              </a:solidFill>
              <a:latin typeface="Gilroy" pitchFamily="2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E105DC-E95B-10EB-9B05-92728596A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302" y="2757776"/>
            <a:ext cx="1838463" cy="18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5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5" y="62755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576528" y="370941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3000" b="1" dirty="0">
                <a:solidFill>
                  <a:schemeClr val="bg1">
                    <a:lumMod val="50000"/>
                  </a:schemeClr>
                </a:solidFill>
                <a:latin typeface="Gilroy" pitchFamily="2" charset="0"/>
                <a:ea typeface="Verdana" charset="0"/>
                <a:sym typeface="Verdana"/>
              </a:rPr>
              <a:t>Наталья Колбасина</a:t>
            </a:r>
            <a:endParaRPr sz="3000" b="1" dirty="0">
              <a:solidFill>
                <a:schemeClr val="bg1">
                  <a:lumMod val="50000"/>
                </a:schemeClr>
              </a:solidFill>
              <a:latin typeface="Gilroy" pitchFamily="2" charset="0"/>
              <a:ea typeface="Verdana" charset="0"/>
            </a:endParaRPr>
          </a:p>
          <a:p>
            <a:endParaRPr sz="2000" b="1" dirty="0">
              <a:solidFill>
                <a:schemeClr val="bg1">
                  <a:lumMod val="50000"/>
                </a:scheme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6F49A-D5C0-1EE5-579B-339207A339E7}"/>
              </a:ext>
            </a:extLst>
          </p:cNvPr>
          <p:cNvSpPr txBox="1"/>
          <p:nvPr/>
        </p:nvSpPr>
        <p:spPr>
          <a:xfrm>
            <a:off x="689779" y="2037115"/>
            <a:ext cx="4196456" cy="216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046" indent="-171450" defTabSz="685783" eaLnBrk="1" latinLnBrk="0" hangingPunct="1">
              <a:spcBef>
                <a:spcPts val="500"/>
              </a:spcBef>
              <a:buClr>
                <a:schemeClr val="dk1"/>
              </a:buClr>
              <a:buSzPts val="1200"/>
              <a:buFont typeface="Courier New" panose="02070309020205020404" pitchFamily="49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2" indent="-25716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Финансовый консультант</a:t>
            </a:r>
          </a:p>
          <a:p>
            <a:pPr marL="257162" indent="-25716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Бизнес-психолог</a:t>
            </a:r>
          </a:p>
          <a:p>
            <a:pPr marL="257162" indent="-25716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20 лет опыта</a:t>
            </a:r>
          </a:p>
          <a:p>
            <a:pPr marL="257162" indent="-25716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60 000 + участников курсов и программ</a:t>
            </a:r>
          </a:p>
          <a:p>
            <a:pPr marL="257162" indent="-25716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100+млн ₽ сохранила клиентам</a:t>
            </a:r>
          </a:p>
          <a:p>
            <a:pPr marL="257162" indent="-25716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​Эксперт на РБК, ТВ, СМИ</a:t>
            </a:r>
          </a:p>
          <a:p>
            <a:pPr marL="257162" indent="-25716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Автор и ведущая тренингов по личным финансам</a:t>
            </a:r>
          </a:p>
          <a:p>
            <a:pPr marL="257162" indent="-25716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Автор и эксперт курсов издательства «МИФ», </a:t>
            </a:r>
            <a:b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Т-Учебника, СберСовы и др. проектов</a:t>
            </a:r>
          </a:p>
          <a:p>
            <a:pPr marL="257162" indent="-257162">
              <a:buFont typeface="Arial" panose="020B0604020202020204" pitchFamily="34" charset="0"/>
              <a:buChar char="•"/>
            </a:pPr>
            <a:r>
              <a:rPr lang="ru-RU" dirty="0">
                <a:latin typeface="Gilroy" pitchFamily="2" charset="0"/>
                <a:ea typeface="Verdana" panose="020B0604030504040204" pitchFamily="34" charset="0"/>
                <a:sym typeface="Verdana"/>
              </a:rPr>
              <a:t>Автор книг </a:t>
            </a:r>
            <a:r>
              <a:rPr lang="ru-RU" dirty="0">
                <a:latin typeface="Gilroy" pitchFamily="2" charset="0"/>
                <a:ea typeface="Verdana" panose="020B0604030504040204" pitchFamily="34" charset="0"/>
                <a:sym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«Трачу и приобретаю»</a:t>
            </a:r>
            <a:r>
              <a:rPr lang="ru-RU" dirty="0">
                <a:latin typeface="Gilroy" pitchFamily="2" charset="0"/>
                <a:ea typeface="Verdana" panose="020B0604030504040204" pitchFamily="34" charset="0"/>
                <a:sym typeface="Verdana"/>
              </a:rPr>
              <a:t>, </a:t>
            </a:r>
            <a:br>
              <a:rPr lang="ru-RU" dirty="0">
                <a:latin typeface="Gilroy" pitchFamily="2" charset="0"/>
                <a:ea typeface="Verdana" panose="020B0604030504040204" pitchFamily="34" charset="0"/>
                <a:sym typeface="Verdana"/>
              </a:rPr>
            </a:br>
            <a:r>
              <a:rPr lang="ru-RU" dirty="0">
                <a:latin typeface="Gilroy" pitchFamily="2" charset="0"/>
                <a:ea typeface="Verdana" panose="020B0604030504040204" pitchFamily="34" charset="0"/>
                <a:sym typeface="Verdana"/>
              </a:rPr>
              <a:t>«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ilroy" pitchFamily="2" charset="0"/>
                <a:ea typeface="Verdana" panose="020B0604030504040204" pitchFamily="34" charset="0"/>
                <a:sym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Деньги будут с тобой</a:t>
            </a:r>
            <a:r>
              <a:rPr lang="ru-RU" dirty="0">
                <a:latin typeface="Gilroy" pitchFamily="2" charset="0"/>
                <a:ea typeface="Verdana" panose="020B0604030504040204" pitchFamily="34" charset="0"/>
                <a:sym typeface="Verdana"/>
              </a:rPr>
              <a:t>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AD87A-DAEA-3C09-4051-F577B70CF1DA}"/>
              </a:ext>
            </a:extLst>
          </p:cNvPr>
          <p:cNvSpPr txBox="1"/>
          <p:nvPr/>
        </p:nvSpPr>
        <p:spPr>
          <a:xfrm>
            <a:off x="616481" y="1065007"/>
            <a:ext cx="48657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Руководитель консультационного центра Национального центра финансовой грамотности, сервис «ФинЗдоровье»</a:t>
            </a:r>
          </a:p>
          <a:p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Gilroy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9F290A-7E59-8AEC-4EAC-EE3234C72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58" y="0"/>
            <a:ext cx="3423642" cy="5143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7C9864-AC33-B4EC-40F4-E290F3CFD9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994" r="23036" b="28440"/>
          <a:stretch/>
        </p:blipFill>
        <p:spPr>
          <a:xfrm>
            <a:off x="4886235" y="2400576"/>
            <a:ext cx="1292463" cy="168254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96C538-CB63-B057-1666-5C0089101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467" y="3460953"/>
            <a:ext cx="1069982" cy="16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3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Ольга Сычева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6F49A-D5C0-1EE5-579B-339207A339E7}"/>
              </a:ext>
            </a:extLst>
          </p:cNvPr>
          <p:cNvSpPr txBox="1"/>
          <p:nvPr/>
        </p:nvSpPr>
        <p:spPr>
          <a:xfrm>
            <a:off x="989778" y="2153055"/>
            <a:ext cx="2987466" cy="233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>
                <a:sym typeface="Verdana"/>
              </a:rPr>
              <a:t>Более 10 лет практики и 30 000 000 руб. возвращенных налогов </a:t>
            </a:r>
            <a:endParaRPr lang="ru-RU" sz="1200" dirty="0"/>
          </a:p>
          <a:p>
            <a:r>
              <a:rPr lang="ru-RU" sz="1200" dirty="0">
                <a:sym typeface="Verdana"/>
              </a:rPr>
              <a:t>Методист сервисов по налоговым вычетам в крупных компаниях </a:t>
            </a:r>
            <a:endParaRPr lang="ru-RU" sz="1200" dirty="0"/>
          </a:p>
          <a:p>
            <a:r>
              <a:rPr lang="ru-RU" sz="1200" dirty="0">
                <a:sym typeface="Verdana"/>
              </a:rPr>
              <a:t>Преподаватель налоговых дисциплин в Уральском ГЭУ</a:t>
            </a:r>
            <a:endParaRPr lang="ru-RU" sz="1200" dirty="0"/>
          </a:p>
          <a:p>
            <a:r>
              <a:rPr lang="ru-RU" sz="1200" dirty="0">
                <a:sym typeface="Verdana"/>
              </a:rPr>
              <a:t>Автор и ведущая семинаров по налоговым вычетам</a:t>
            </a:r>
            <a:endParaRPr lang="ru-RU" sz="1200" dirty="0"/>
          </a:p>
          <a:p>
            <a:r>
              <a:rPr lang="ru-RU" sz="1200" dirty="0">
                <a:sym typeface="Verdana"/>
              </a:rPr>
              <a:t>Эксперт СМИ по налоговым вычетам</a:t>
            </a:r>
            <a:endParaRPr lang="ru-RU" sz="1200" dirty="0"/>
          </a:p>
          <a:p>
            <a:endParaRPr lang="ru-RU" sz="1200" dirty="0">
              <a:sym typeface="Calibri"/>
            </a:endParaRPr>
          </a:p>
          <a:p>
            <a:endParaRPr lang="ru-RU" sz="1200" dirty="0">
              <a:sym typeface="Verdan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AD87A-DAEA-3C09-4051-F577B70CF1DA}"/>
              </a:ext>
            </a:extLst>
          </p:cNvPr>
          <p:cNvSpPr txBox="1"/>
          <p:nvPr/>
        </p:nvSpPr>
        <p:spPr>
          <a:xfrm>
            <a:off x="1021836" y="1291321"/>
            <a:ext cx="3853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Консультант по налоговым вычетам для частных лиц</a:t>
            </a:r>
          </a:p>
        </p:txBody>
      </p:sp>
      <p:pic>
        <p:nvPicPr>
          <p:cNvPr id="5" name="Рисунок 4" descr="Изображение выглядит как одежда, человек, Человеческое лицо, пальто&#10;&#10;Автоматически созданное описание">
            <a:extLst>
              <a:ext uri="{FF2B5EF4-FFF2-40B4-BE49-F238E27FC236}">
                <a16:creationId xmlns:a16="http://schemas.microsoft.com/office/drawing/2014/main" id="{BB8C05F1-E025-F698-0BC4-B3CF7D4A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39" y="0"/>
            <a:ext cx="34276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0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Олег Гарбуз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6F49A-D5C0-1EE5-579B-339207A339E7}"/>
              </a:ext>
            </a:extLst>
          </p:cNvPr>
          <p:cNvSpPr txBox="1"/>
          <p:nvPr/>
        </p:nvSpPr>
        <p:spPr>
          <a:xfrm>
            <a:off x="1170495" y="1990569"/>
            <a:ext cx="3216965" cy="216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kern="1200" dirty="0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20+ лет на финансовом рынке</a:t>
            </a:r>
            <a:endParaRPr lang="ru-RU" sz="1200" dirty="0">
              <a:solidFill>
                <a:schemeClr val="tx1"/>
              </a:solidFill>
              <a:sym typeface="Verdana"/>
            </a:endParaRPr>
          </a:p>
          <a:p>
            <a:r>
              <a:rPr lang="ru-RU" sz="1200" dirty="0">
                <a:solidFill>
                  <a:schemeClr val="tx1"/>
                </a:solidFill>
                <a:sym typeface="Verdana"/>
              </a:rPr>
              <a:t>Специалист финансового рынка по брокерской и дилерской деятельности, </a:t>
            </a:r>
          </a:p>
          <a:p>
            <a:r>
              <a:rPr lang="ru-RU" sz="1200" dirty="0">
                <a:solidFill>
                  <a:schemeClr val="tx1"/>
                </a:solidFill>
                <a:sym typeface="Verdana"/>
              </a:rPr>
              <a:t>Автор и ведущий курсов по финансовой грамотности, инвестициям для начинающих</a:t>
            </a:r>
          </a:p>
          <a:p>
            <a:r>
              <a:rPr lang="ru-RU" sz="1200" dirty="0">
                <a:solidFill>
                  <a:schemeClr val="tx1"/>
                </a:solidFill>
                <a:sym typeface="Verdana"/>
              </a:rPr>
              <a:t>Автор и разработчик компьютерной игры по инвестициям «</a:t>
            </a:r>
            <a:r>
              <a:rPr lang="ru-RU" sz="1200" dirty="0">
                <a:solidFill>
                  <a:schemeClr val="tx1"/>
                </a:solidFill>
                <a:sym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Фин</a:t>
            </a:r>
            <a:r>
              <a:rPr lang="en-US" sz="1200" dirty="0">
                <a:solidFill>
                  <a:schemeClr val="tx1"/>
                </a:solidFill>
                <a:sym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</a:t>
            </a:r>
            <a:r>
              <a:rPr lang="en-US" sz="1200" dirty="0">
                <a:solidFill>
                  <a:schemeClr val="tx1"/>
                </a:solidFill>
                <a:sym typeface="Verdana"/>
              </a:rPr>
              <a:t>» </a:t>
            </a:r>
            <a:endParaRPr lang="ru-RU" sz="1200" dirty="0">
              <a:solidFill>
                <a:schemeClr val="tx1"/>
              </a:solidFill>
              <a:sym typeface="Verdana"/>
            </a:endParaRPr>
          </a:p>
          <a:p>
            <a:r>
              <a:rPr lang="ru-RU" sz="1200" dirty="0">
                <a:solidFill>
                  <a:schemeClr val="tx1"/>
                </a:solidFill>
                <a:sym typeface="Verdana"/>
              </a:rPr>
              <a:t>Эксперт Проекта Минфина России по повышению финансовой грамотности населения</a:t>
            </a:r>
            <a:endParaRPr lang="ru-RU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  <a:p>
            <a:endParaRPr lang="ru-RU" sz="1200" dirty="0">
              <a:solidFill>
                <a:schemeClr val="tx1"/>
              </a:solidFill>
              <a:sym typeface="Verdan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975F6-A5A4-D12F-2764-3BF445D595F1}"/>
              </a:ext>
            </a:extLst>
          </p:cNvPr>
          <p:cNvSpPr txBox="1"/>
          <p:nvPr/>
        </p:nvSpPr>
        <p:spPr>
          <a:xfrm>
            <a:off x="1066801" y="1128835"/>
            <a:ext cx="3715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685800">
              <a:buClrTx/>
            </a:pPr>
            <a:r>
              <a:rPr lang="ru-RU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</a:rPr>
              <a:t>Инвестиционный советник (реестр ЦБ)</a:t>
            </a:r>
          </a:p>
        </p:txBody>
      </p:sp>
      <p:pic>
        <p:nvPicPr>
          <p:cNvPr id="8" name="Рисунок 7" descr="Изображение выглядит как человек, стена, в помещении, позирование&#10;&#10;Автоматически созданное описание">
            <a:extLst>
              <a:ext uri="{FF2B5EF4-FFF2-40B4-BE49-F238E27FC236}">
                <a16:creationId xmlns:a16="http://schemas.microsoft.com/office/drawing/2014/main" id="{81A547D9-4BE5-2879-581D-BA96D2B5D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49"/>
          <a:stretch/>
        </p:blipFill>
        <p:spPr>
          <a:xfrm>
            <a:off x="5428281" y="0"/>
            <a:ext cx="3715719" cy="5143500"/>
          </a:xfrm>
          <a:prstGeom prst="rect">
            <a:avLst/>
          </a:prstGeom>
        </p:spPr>
      </p:pic>
      <p:pic>
        <p:nvPicPr>
          <p:cNvPr id="3" name="Рисунок 2" descr="Изображение выглядит как человек, костюм, ношение, куртка&#10;&#10;Автоматически созданное описание">
            <a:extLst>
              <a:ext uri="{FF2B5EF4-FFF2-40B4-BE49-F238E27FC236}">
                <a16:creationId xmlns:a16="http://schemas.microsoft.com/office/drawing/2014/main" id="{241A6A98-1593-B02F-04FC-09F348E0D0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7"/>
          <a:stretch/>
        </p:blipFill>
        <p:spPr>
          <a:xfrm>
            <a:off x="5428281" y="-1"/>
            <a:ext cx="3715719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0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Анна Деньгина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6F49A-D5C0-1EE5-579B-339207A339E7}"/>
              </a:ext>
            </a:extLst>
          </p:cNvPr>
          <p:cNvSpPr txBox="1"/>
          <p:nvPr/>
        </p:nvSpPr>
        <p:spPr>
          <a:xfrm>
            <a:off x="877969" y="1766394"/>
            <a:ext cx="3296466" cy="2592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66046" indent="-171450" defTabSz="685783" eaLnBrk="1" latinLnBrk="0" hangingPunct="1">
              <a:spcBef>
                <a:spcPts val="500"/>
              </a:spcBef>
              <a:buClr>
                <a:schemeClr val="dk1"/>
              </a:buClr>
              <a:buSzPts val="1200"/>
              <a:buFont typeface="Courier New" panose="02070309020205020404" pitchFamily="49" charset="0"/>
              <a:buChar char="o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514337">
              <a:spcBef>
                <a:spcPts val="375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ru-RU" kern="1200" dirty="0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20+ лет на финансовом рынке: карьера и бизнес</a:t>
            </a:r>
            <a:endParaRPr lang="ru-RU" dirty="0">
              <a:solidFill>
                <a:schemeClr val="tx1"/>
              </a:solidFill>
              <a:latin typeface="Gilroy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57175" indent="-257175" defTabSz="514337">
              <a:spcBef>
                <a:spcPts val="375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Автор и методолог образовательных программ по финансовой грамотности и благополучию для взрослых и детей</a:t>
            </a:r>
          </a:p>
          <a:p>
            <a:pPr marL="257175" indent="-257175" defTabSz="514337">
              <a:spcBef>
                <a:spcPts val="375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Консультант по стратегиям корпоративных программ финансового благополучия</a:t>
            </a:r>
          </a:p>
          <a:p>
            <a:pPr marL="257175" indent="-257175" defTabSz="514337">
              <a:spcBef>
                <a:spcPts val="375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Наставник по финансовому развитию</a:t>
            </a:r>
          </a:p>
          <a:p>
            <a:pPr marL="257175" indent="-257175" defTabSz="514337">
              <a:spcBef>
                <a:spcPts val="375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Автор книг</a:t>
            </a:r>
          </a:p>
          <a:p>
            <a:pPr marL="257175" indent="-257175" defTabSz="514337">
              <a:spcBef>
                <a:spcPts val="375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​Эксперт множества проектов (</a:t>
            </a:r>
            <a:r>
              <a:rPr lang="ru-RU" dirty="0" err="1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СберСова</a:t>
            </a:r>
            <a:r>
              <a:rPr lang="ru-RU" dirty="0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, Школа Московской биржи, Т-Учебник, Лекторий Альпины и др.)</a:t>
            </a:r>
          </a:p>
          <a:p>
            <a:pPr marL="257175" indent="-257175" defTabSz="514337">
              <a:spcBef>
                <a:spcPts val="375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rPr>
              <a:t>Спикер конференций и эксперт СМИ</a:t>
            </a:r>
          </a:p>
          <a:p>
            <a:pPr marL="257175" indent="-257175" defTabSz="514337">
              <a:spcBef>
                <a:spcPts val="375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latin typeface="Gilroy" pitchFamily="2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975F6-A5A4-D12F-2764-3BF445D595F1}"/>
              </a:ext>
            </a:extLst>
          </p:cNvPr>
          <p:cNvSpPr txBox="1"/>
          <p:nvPr/>
        </p:nvSpPr>
        <p:spPr>
          <a:xfrm>
            <a:off x="877969" y="1248299"/>
            <a:ext cx="4091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685800">
              <a:buClrTx/>
            </a:pPr>
            <a:r>
              <a:rPr lang="ru-RU" sz="18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Gilroy" pitchFamily="2" charset="0"/>
              </a:rPr>
              <a:t>Руководитель НЦФГ и ФинЗдоровья</a:t>
            </a:r>
          </a:p>
        </p:txBody>
      </p:sp>
      <p:pic>
        <p:nvPicPr>
          <p:cNvPr id="5" name="Рисунок 4" descr="Изображение выглядит как текст, в помещении, стол, письменный стол&#10;&#10;Автоматически созданное описание">
            <a:extLst>
              <a:ext uri="{FF2B5EF4-FFF2-40B4-BE49-F238E27FC236}">
                <a16:creationId xmlns:a16="http://schemas.microsoft.com/office/drawing/2014/main" id="{46FA8400-03AC-925E-76E8-77BFA4C5C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91" r="13266"/>
          <a:stretch/>
        </p:blipFill>
        <p:spPr>
          <a:xfrm>
            <a:off x="5428281" y="0"/>
            <a:ext cx="3715719" cy="5143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E50A63-DF26-1A80-3677-B4E0A402B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851" y="3682086"/>
            <a:ext cx="1087887" cy="1353383"/>
          </a:xfrm>
          <a:prstGeom prst="rect">
            <a:avLst/>
          </a:prstGeom>
        </p:spPr>
      </p:pic>
      <p:pic>
        <p:nvPicPr>
          <p:cNvPr id="2050" name="Picture 2" descr="Деньги не главное. О чем стоит подумать на пути к финансовому благополучию">
            <a:extLst>
              <a:ext uri="{FF2B5EF4-FFF2-40B4-BE49-F238E27FC236}">
                <a16:creationId xmlns:a16="http://schemas.microsoft.com/office/drawing/2014/main" id="{5FE083BA-82E4-8853-A178-893E6567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89" y="2634339"/>
            <a:ext cx="1087887" cy="172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95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Евгения Блискавка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6F49A-D5C0-1EE5-579B-339207A339E7}"/>
              </a:ext>
            </a:extLst>
          </p:cNvPr>
          <p:cNvSpPr txBox="1"/>
          <p:nvPr/>
        </p:nvSpPr>
        <p:spPr>
          <a:xfrm>
            <a:off x="1172688" y="1990569"/>
            <a:ext cx="3641294" cy="216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>
                <a:solidFill>
                  <a:srgbClr val="1F1F1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Эксперт по дизайну финансового поведения</a:t>
            </a:r>
            <a:endParaRPr lang="ru-RU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1F1F1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20 лет опыта разработки решений </a:t>
            </a:r>
            <a:endParaRPr lang="ru-RU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1F1F1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Консультант государственных структур, финансовых институтов и работодателей</a:t>
            </a:r>
            <a:endParaRPr lang="ru-RU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1F1F1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Эксперт СМИ (РБК, Форбс, БО, ТВ и др.) </a:t>
            </a:r>
            <a:endParaRPr lang="ru-RU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1F1F1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Автор книг: «Богатство в голове» «Дети и Деньги», «Повышение финансовой грамотности: международный опыт и российская практика», «Private Banking по-русски», «Управление личными финансами».</a:t>
            </a:r>
            <a:endParaRPr lang="ru-RU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AD87A-DAEA-3C09-4051-F577B70CF1DA}"/>
              </a:ext>
            </a:extLst>
          </p:cNvPr>
          <p:cNvSpPr txBox="1"/>
          <p:nvPr/>
        </p:nvSpPr>
        <p:spPr>
          <a:xfrm>
            <a:off x="1066800" y="1128835"/>
            <a:ext cx="3853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Основатель Национального центра финансовой грамотности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ilroy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97C351-259C-8B57-DF7A-95B295A2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143" y="0"/>
            <a:ext cx="3426857" cy="5143500"/>
          </a:xfrm>
          <a:prstGeom prst="rect">
            <a:avLst/>
          </a:prstGeom>
        </p:spPr>
      </p:pic>
      <p:pic>
        <p:nvPicPr>
          <p:cNvPr id="1026" name="Picture 2" descr="Богатство в голове. Лучшие техники для финансового роста">
            <a:extLst>
              <a:ext uri="{FF2B5EF4-FFF2-40B4-BE49-F238E27FC236}">
                <a16:creationId xmlns:a16="http://schemas.microsoft.com/office/drawing/2014/main" id="{A022B59F-6E48-B0A3-0701-807E87060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31" y="256973"/>
            <a:ext cx="1193217" cy="18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78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Инна Филатова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AD87A-DAEA-3C09-4051-F577B70CF1DA}"/>
              </a:ext>
            </a:extLst>
          </p:cNvPr>
          <p:cNvSpPr txBox="1"/>
          <p:nvPr/>
        </p:nvSpPr>
        <p:spPr>
          <a:xfrm>
            <a:off x="1104507" y="1091285"/>
            <a:ext cx="3429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Главный редактор проекта «Культура-</a:t>
            </a:r>
            <a:r>
              <a:rPr lang="ru-RU" sz="18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денег.рф</a:t>
            </a:r>
            <a:r>
              <a:rPr lang="ru-RU" sz="18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ilroy" pitchFamily="2" charset="0"/>
              </a:rPr>
              <a:t>»</a:t>
            </a:r>
            <a:endParaRPr lang="ru-RU" sz="1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ilroy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6ACBA-73A2-DD3F-3A28-FA5BC7AFB031}"/>
              </a:ext>
            </a:extLst>
          </p:cNvPr>
          <p:cNvSpPr txBox="1"/>
          <p:nvPr/>
        </p:nvSpPr>
        <p:spPr>
          <a:xfrm>
            <a:off x="1153814" y="1953019"/>
            <a:ext cx="3307238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 dirty="0">
                <a:solidFill>
                  <a:schemeClr val="tx1"/>
                </a:solidFill>
                <a:effectLst/>
              </a:rPr>
              <a:t>сертифицированный финансовый консультант;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 dirty="0">
                <a:solidFill>
                  <a:schemeClr val="tx1"/>
                </a:solidFill>
                <a:effectLst/>
              </a:rPr>
              <a:t>журналист со степенью 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</a:rPr>
              <a:t>MBA </a:t>
            </a:r>
            <a:r>
              <a:rPr lang="ru-RU" sz="1200" b="0" i="0" u="none" strike="noStrike" dirty="0">
                <a:solidFill>
                  <a:schemeClr val="tx1"/>
                </a:solidFill>
                <a:effectLst/>
              </a:rPr>
              <a:t>по специальности «управление финансами»;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 dirty="0">
                <a:solidFill>
                  <a:schemeClr val="tx1"/>
                </a:solidFill>
                <a:effectLst/>
              </a:rPr>
              <a:t>10 лет работала в банковской сфере, в «Сбере».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 dirty="0">
                <a:solidFill>
                  <a:schemeClr val="tx1"/>
                </a:solidFill>
                <a:effectLst/>
              </a:rPr>
              <a:t>Квалифицированный инвестор.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 dirty="0">
                <a:solidFill>
                  <a:schemeClr val="tx1"/>
                </a:solidFill>
                <a:effectLst/>
              </a:rPr>
              <a:t>Волонтер финансовой грамотности АРФГ.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 dirty="0">
                <a:solidFill>
                  <a:schemeClr val="tx1"/>
                </a:solidFill>
                <a:effectLst/>
              </a:rPr>
              <a:t>Член ассоциации финансовых советников СРО НАСФП.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0" i="0" u="none" strike="noStrike" dirty="0">
                <a:solidFill>
                  <a:schemeClr val="tx1"/>
                </a:solidFill>
                <a:effectLst/>
              </a:rPr>
              <a:t>Автор книги «Семейные финансы – это просто».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212A73-67F3-A353-9C73-EE9A5DBC8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695" y="0"/>
            <a:ext cx="3810305" cy="51435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69C061-8CBC-E06C-C06E-22DF6F1F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561" y="2679452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3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34630-6A26-DE3D-9174-28BB1144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42855A-E862-DFD7-F7EE-B18492DA6BDE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0039584-E085-81D5-6273-18A26C7F86AC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Марат </a:t>
            </a:r>
            <a:r>
              <a:rPr lang="ru-RU" sz="3000" b="1" kern="1200" dirty="0" err="1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Сафиулин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D0EB6-15C2-3ECA-293A-569ABD561194}"/>
              </a:ext>
            </a:extLst>
          </p:cNvPr>
          <p:cNvSpPr txBox="1"/>
          <p:nvPr/>
        </p:nvSpPr>
        <p:spPr>
          <a:xfrm>
            <a:off x="1216456" y="2136012"/>
            <a:ext cx="3236274" cy="216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latinLnBrk="0" hangingPunct="1">
              <a:spcBef>
                <a:spcPts val="375"/>
              </a:spcBef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100" kern="1200">
                <a:solidFill>
                  <a:prstClr val="black">
                    <a:lumMod val="85000"/>
                    <a:lumOff val="15000"/>
                  </a:prstClr>
                </a:solidFill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>
                <a:solidFill>
                  <a:schemeClr val="tx1"/>
                </a:solidFill>
              </a:rPr>
              <a:t>Член Экспертного совета Банка России по финансовой грамотности,</a:t>
            </a:r>
          </a:p>
          <a:p>
            <a:r>
              <a:rPr lang="ru-RU" sz="1200" dirty="0">
                <a:solidFill>
                  <a:schemeClr val="tx1"/>
                </a:solidFill>
              </a:rPr>
              <a:t>Эксперт Финансового университета при Правительстве РФ</a:t>
            </a:r>
          </a:p>
          <a:p>
            <a:r>
              <a:rPr lang="ru-RU" sz="1200" dirty="0">
                <a:solidFill>
                  <a:schemeClr val="tx1"/>
                </a:solidFill>
              </a:rPr>
              <a:t>Эксперт Лаборатории финграмотности  Экономического факультета МГУ, </a:t>
            </a:r>
          </a:p>
          <a:p>
            <a:r>
              <a:rPr lang="en-US" sz="1200" dirty="0">
                <a:solidFill>
                  <a:schemeClr val="tx1"/>
                </a:solidFill>
              </a:rPr>
              <a:t>Associate Professor Shenzhen MSU-BIT University (China),  </a:t>
            </a:r>
            <a:endParaRPr lang="ru-RU" sz="1200" dirty="0">
              <a:solidFill>
                <a:schemeClr val="tx1"/>
              </a:solidFill>
            </a:endParaRPr>
          </a:p>
          <a:p>
            <a:r>
              <a:rPr lang="ru-RU" sz="1200" dirty="0">
                <a:solidFill>
                  <a:schemeClr val="tx1"/>
                </a:solidFill>
              </a:rPr>
              <a:t>Федеральный эксперт АРФГ и Федеральный спикер РО "Знание", к.э.н., МВА</a:t>
            </a:r>
            <a:endParaRPr lang="ru-RU" sz="1200" dirty="0">
              <a:solidFill>
                <a:schemeClr val="tx1"/>
              </a:solidFill>
              <a:sym typeface="Verdan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311D2B8-B04F-6E6F-9523-A795055D2C56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60DDE-9498-195F-0451-604F77BCC300}"/>
              </a:ext>
            </a:extLst>
          </p:cNvPr>
          <p:cNvSpPr txBox="1"/>
          <p:nvPr/>
        </p:nvSpPr>
        <p:spPr>
          <a:xfrm>
            <a:off x="1066800" y="1128835"/>
            <a:ext cx="3853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chemeClr val="tx1"/>
                </a:solidFill>
                <a:latin typeface="Gilroy" pitchFamily="2" charset="0"/>
              </a:rPr>
              <a:t>Основатель проекта </a:t>
            </a:r>
            <a:r>
              <a:rPr lang="ru-RU" sz="1800" dirty="0" err="1">
                <a:solidFill>
                  <a:schemeClr val="tx1"/>
                </a:solidFill>
                <a:latin typeface="Gilroy" pitchFamily="2" charset="0"/>
              </a:rPr>
              <a:t>СтопПирамида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ilroy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0E8947-78E0-DB80-1E34-96ED69EE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95" y="0"/>
            <a:ext cx="43559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2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D800D6-0BB5-B046-818E-EA54525748FA}"/>
              </a:ext>
            </a:extLst>
          </p:cNvPr>
          <p:cNvSpPr/>
          <p:nvPr/>
        </p:nvSpPr>
        <p:spPr>
          <a:xfrm>
            <a:off x="62754" y="62754"/>
            <a:ext cx="2008094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Google Shape;222;p6">
            <a:extLst>
              <a:ext uri="{FF2B5EF4-FFF2-40B4-BE49-F238E27FC236}">
                <a16:creationId xmlns:a16="http://schemas.microsoft.com/office/drawing/2014/main" id="{B84094B6-0C27-794F-8608-342C5BE86162}"/>
              </a:ext>
            </a:extLst>
          </p:cNvPr>
          <p:cNvSpPr txBox="1"/>
          <p:nvPr/>
        </p:nvSpPr>
        <p:spPr>
          <a:xfrm>
            <a:off x="922410" y="429587"/>
            <a:ext cx="610966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buClrTx/>
            </a:pPr>
            <a:r>
              <a:rPr lang="ru-RU" sz="3000" b="1" kern="1200" dirty="0">
                <a:solidFill>
                  <a:prstClr val="white">
                    <a:lumMod val="50000"/>
                  </a:prstClr>
                </a:solidFill>
                <a:latin typeface="Gilroy" pitchFamily="2" charset="0"/>
                <a:ea typeface="Verdana" charset="0"/>
                <a:cs typeface="+mn-cs"/>
                <a:sym typeface="Verdana"/>
              </a:rPr>
              <a:t>Елена Шагарова</a:t>
            </a:r>
            <a:endParaRPr sz="3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 charset="0"/>
              <a:cs typeface="+mn-cs"/>
            </a:endParaRPr>
          </a:p>
          <a:p>
            <a:pPr defTabSz="685800">
              <a:buClrTx/>
            </a:pPr>
            <a:endParaRPr sz="2000" b="1" kern="1200" dirty="0">
              <a:solidFill>
                <a:prstClr val="white">
                  <a:lumMod val="50000"/>
                </a:prstClr>
              </a:solidFill>
              <a:latin typeface="Gilroy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D37D4-9AE7-A01E-7E2E-6D8BA79A520F}"/>
              </a:ext>
            </a:extLst>
          </p:cNvPr>
          <p:cNvSpPr/>
          <p:nvPr/>
        </p:nvSpPr>
        <p:spPr>
          <a:xfrm>
            <a:off x="613710" y="381001"/>
            <a:ext cx="145968" cy="566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AD87A-DAEA-3C09-4051-F577B70CF1DA}"/>
              </a:ext>
            </a:extLst>
          </p:cNvPr>
          <p:cNvSpPr txBox="1"/>
          <p:nvPr/>
        </p:nvSpPr>
        <p:spPr>
          <a:xfrm>
            <a:off x="1104507" y="1091285"/>
            <a:ext cx="3429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ilroy" pitchFamily="2" charset="0"/>
              </a:rPr>
              <a:t>Аттестованный экскурсовод по финансовой истории Москвы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6ACBA-73A2-DD3F-3A28-FA5BC7AFB031}"/>
              </a:ext>
            </a:extLst>
          </p:cNvPr>
          <p:cNvSpPr txBox="1"/>
          <p:nvPr/>
        </p:nvSpPr>
        <p:spPr>
          <a:xfrm>
            <a:off x="1104507" y="2510194"/>
            <a:ext cx="3307238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57175" indent="-257175" defTabSz="514337" eaLnBrk="1" fontAlgn="base" latinLnBrk="0" hangingPunct="1">
              <a:buClr>
                <a:prstClr val="black"/>
              </a:buClr>
              <a:buSzPts val="12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Gilroy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1433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28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20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12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03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defTabSz="685783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экс-служащий Банка России с 11-летним стажем в надзоре</a:t>
            </a:r>
          </a:p>
          <a:p>
            <a:r>
              <a:rPr lang="ru-RU" dirty="0"/>
              <a:t>победитель конкурса Правительства Москвы "Покажи Москву" с экскурсией о банках и финансах</a:t>
            </a:r>
          </a:p>
          <a:p>
            <a:r>
              <a:rPr lang="ru-RU" dirty="0"/>
              <a:t>автор книги "Финансовая Москва" изд. АСТ. </a:t>
            </a:r>
          </a:p>
          <a:p>
            <a:r>
              <a:rPr lang="ru-RU" dirty="0"/>
              <a:t>эксперт СМИ, ТВ  по истории финансовой Москвы.</a:t>
            </a:r>
          </a:p>
          <a:p>
            <a:endParaRPr lang="en-US" dirty="0"/>
          </a:p>
        </p:txBody>
      </p:sp>
      <p:pic>
        <p:nvPicPr>
          <p:cNvPr id="3" name="Рисунок 2" descr="Изображение выглядит как человек, одежда, Модный аксессуар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4B92968C-20CE-9634-631A-866BA00C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24" b="4224"/>
          <a:stretch/>
        </p:blipFill>
        <p:spPr>
          <a:xfrm>
            <a:off x="5400082" y="1"/>
            <a:ext cx="37439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34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839</Words>
  <Application>Microsoft Macintosh PowerPoint</Application>
  <PresentationFormat>Экран (16:9)</PresentationFormat>
  <Paragraphs>151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Calibri</vt:lpstr>
      <vt:lpstr>Calibri Light</vt:lpstr>
      <vt:lpstr>Gilroy</vt:lpstr>
      <vt:lpstr>Druk Text Cyr</vt:lpstr>
      <vt:lpstr>Graphik LC</vt:lpstr>
      <vt:lpstr>Arial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Спикеры вебинаров сервиса «Финансовое здоровье» </dc:title>
  <dc:creator>пользователь Microsoft Office</dc:creator>
  <cp:lastModifiedBy>Dengina Anna</cp:lastModifiedBy>
  <cp:revision>17</cp:revision>
  <dcterms:created xsi:type="dcterms:W3CDTF">2020-09-26T08:28:15Z</dcterms:created>
  <dcterms:modified xsi:type="dcterms:W3CDTF">2026-01-29T09:35:16Z</dcterms:modified>
</cp:coreProperties>
</file>